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86" r:id="rId4"/>
    <p:sldId id="274" r:id="rId5"/>
    <p:sldId id="287" r:id="rId6"/>
    <p:sldId id="288" r:id="rId7"/>
    <p:sldId id="289" r:id="rId8"/>
    <p:sldId id="290" r:id="rId9"/>
    <p:sldId id="292" r:id="rId10"/>
    <p:sldId id="291" r:id="rId11"/>
    <p:sldId id="293" r:id="rId12"/>
    <p:sldId id="294" r:id="rId13"/>
    <p:sldId id="295" r:id="rId14"/>
    <p:sldId id="28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6C5F-B2B4-494F-BBAB-7D1097458D51}" v="1" dt="2024-03-10T15:44:37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2" autoAdjust="0"/>
    <p:restoredTop sz="93265" autoAdjust="0"/>
  </p:normalViewPr>
  <p:slideViewPr>
    <p:cSldViewPr snapToGrid="0">
      <p:cViewPr varScale="1">
        <p:scale>
          <a:sx n="56" d="100"/>
          <a:sy n="56" d="100"/>
        </p:scale>
        <p:origin x="44" y="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1EDA446-51E2-39B9-89F3-43B16ADA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B9BED17C-DC08-1AAA-D2D4-2AB69EB55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18458FF-9078-DBA0-239B-A14FE3915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63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2102456-7AC4-0B60-51DE-B46D521B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399779C7-8250-047D-44CF-0DCAFD149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66EA4DD0-9263-0D19-1E9B-8440F2C9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14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B81FE62-3EB3-1CAE-A7E8-C476F041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D8A9165-5F20-1884-494D-2A38EAB06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79BF9AC3-0313-0462-9273-5275A2C19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25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6E18F26-E195-63BD-7CA3-0129D469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65834960-2EB9-2F29-110D-2A48AC688F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6EEDC4DD-94DD-4403-7898-17A7C9722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45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24538F9-1556-8DE3-5008-3153C462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B14CE6B3-1227-47D4-1C3C-C1473FF84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D331F3B7-E7D7-B859-8981-0413AD68C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8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7C95E07-925E-FEF2-DFA4-E40EB99B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97D0DE90-D06B-35C2-E755-F09FFB993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6A6F477B-5915-DC8E-E13F-F9E004C2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79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D37D3E0-3EA1-A6CA-F2B9-DB8FCCFD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8BD3FF2C-B4B9-96D9-6292-0BDCC89E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EB680355-D61F-ECF9-694E-0449DFF63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DF9D14B-4845-A946-5AFE-80DFF0B52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4B1FF0F1-ACF0-861D-DCFE-8B57FAB8A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40CF1A33-E619-7AF7-B276-1375BBC479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91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B34F0F6-D60C-45CC-5EF2-C03541A2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2359EDE8-C2FA-6AFF-9786-835717CC5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889934B6-8D33-05B3-A2B8-37A830F16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04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62E8AE4-F81D-F27F-5B85-73E4F6B7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2991CAC4-5D49-D545-B2DD-FEEB65A83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A695968E-A7E7-7EE2-262C-0799F4182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02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4ADAC99-302A-3D61-D203-073747BA1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27C80B12-AA93-6D65-8E8F-C9505BE5C2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A166EE95-2573-BA35-109A-577F114F5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64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FC91710-66D9-2C71-63DB-A9ACF82D7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8816C7A0-F1D2-ED8F-2064-DBDDD8A59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DF9B4D30-F71F-965A-4B34-8CE9CC953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87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추천시스템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298B19B-9969-99D1-F321-5B14DB857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3D6C6AF-2913-26E5-55B6-B2EA1293A0F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19E5EAC7-94B4-4CA9-5256-5590A2FCCFD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BC84480-A94B-7235-B31E-3679C033BE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E1FA6D45-6D8B-FB67-7529-FD429793D9BB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3.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도서 추천 알고리즘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F40DC550-A586-146F-0495-7A6C1D410AB2}"/>
              </a:ext>
            </a:extLst>
          </p:cNvPr>
          <p:cNvSpPr txBox="1"/>
          <p:nvPr/>
        </p:nvSpPr>
        <p:spPr>
          <a:xfrm>
            <a:off x="1408975" y="4203668"/>
            <a:ext cx="7193158" cy="83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750"/>
              </a:spcAft>
            </a:pPr>
            <a:r>
              <a:rPr lang="ko-KR" alt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유저 정보와 도서 정보를 바탕으로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유저가 부여한 도서 평점을 예측하는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모델을 개발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u="sng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E4657-41C3-DC09-4D08-0F3DE94B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60" y="1077083"/>
            <a:ext cx="5952065" cy="29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9D4E641-8830-2ED7-543B-1A853126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98E5C1A8-4188-20E1-0A1D-95F3F3D566A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E526F043-CB65-B6D3-6FCB-4BA8C0D9841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6C87279-12C2-4FE6-9F89-976EC34745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664923C2-38BC-F164-AD77-EA30812118AC}"/>
              </a:ext>
            </a:extLst>
          </p:cNvPr>
          <p:cNvSpPr txBox="1"/>
          <p:nvPr/>
        </p:nvSpPr>
        <p:spPr>
          <a:xfrm>
            <a:off x="1408975" y="3935327"/>
            <a:ext cx="71931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effectLst/>
              </a:rPr>
              <a:t>StratifiedKFold</a:t>
            </a:r>
            <a:r>
              <a:rPr lang="en-US" altLang="ko-KR" dirty="0">
                <a:effectLst/>
              </a:rPr>
              <a:t> (5-fold) + </a:t>
            </a:r>
            <a:r>
              <a:rPr lang="en-US" altLang="ko-KR" dirty="0" err="1">
                <a:latin typeface="+mj-ea"/>
                <a:ea typeface="+mj-ea"/>
              </a:rPr>
              <a:t>Optuna</a:t>
            </a:r>
            <a:r>
              <a:rPr lang="en-US" altLang="ko-KR" dirty="0">
                <a:latin typeface="+mj-ea"/>
                <a:ea typeface="+mj-ea"/>
              </a:rPr>
              <a:t> + </a:t>
            </a:r>
            <a:r>
              <a:rPr lang="en-US" altLang="ko-KR" dirty="0" err="1">
                <a:effectLst/>
              </a:rPr>
              <a:t>CatBoostRegressor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17C493CE-7115-B844-6C08-FAB73462B32C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3.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도서 추천 알고리즘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:scale 90%">
            <a:extLst>
              <a:ext uri="{FF2B5EF4-FFF2-40B4-BE49-F238E27FC236}">
                <a16:creationId xmlns:a16="http://schemas.microsoft.com/office/drawing/2014/main" id="{EA9E46D5-8F15-8561-EE58-1A2C3F4D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70" y="1302098"/>
            <a:ext cx="3268514" cy="209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optuna/optuna: A hyperparameter optimization framework">
            <a:extLst>
              <a:ext uri="{FF2B5EF4-FFF2-40B4-BE49-F238E27FC236}">
                <a16:creationId xmlns:a16="http://schemas.microsoft.com/office/drawing/2014/main" id="{486445ED-01ED-C90E-0279-FB535235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78" y="1402907"/>
            <a:ext cx="2686296" cy="5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tBoost - open-source gradient boosting library">
            <a:extLst>
              <a:ext uri="{FF2B5EF4-FFF2-40B4-BE49-F238E27FC236}">
                <a16:creationId xmlns:a16="http://schemas.microsoft.com/office/drawing/2014/main" id="{88A32ADB-D238-F973-6B16-7C0C4B24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71" y="2229126"/>
            <a:ext cx="4284663" cy="14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0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D069365-AB04-39EE-2D59-FFCFBDD4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30FA5F4-4B94-E314-D2A6-90DF0D46D8B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A649A83F-E815-E134-8BF6-A9A83246A77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EA0A14F-BBF7-DC34-C798-580B4BF451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9A1C5A4-2AE7-6AFA-BDBC-5C20BC63513D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4. Netflix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데이터를 이용한 영화 추천시스템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8511E129-16FE-FFD8-A198-F6D41BE55B95}"/>
              </a:ext>
            </a:extLst>
          </p:cNvPr>
          <p:cNvSpPr txBox="1"/>
          <p:nvPr/>
        </p:nvSpPr>
        <p:spPr>
          <a:xfrm>
            <a:off x="1408975" y="4203668"/>
            <a:ext cx="7193158" cy="62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ts val="18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altLang="ko-KR" dirty="0"/>
              <a:t>Netflix </a:t>
            </a:r>
            <a:r>
              <a:rPr lang="ko-KR" altLang="en-US" dirty="0"/>
              <a:t>영화 데이터를 이용해 추천 시스템을 구축</a:t>
            </a:r>
            <a:endParaRPr lang="ko-KR" altLang="en-US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E4A6B-3606-95B2-DD8B-92E147DD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64758"/>
            <a:ext cx="5748866" cy="28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BE0DD8E-3915-D6CE-477F-12C4FF90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3750D393-ED73-C637-79A6-629146E19F2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86591A89-2B13-159A-36A7-C8CF6F3248E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095900B-D1B8-0CBF-6EB5-D293D9246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C2D581A3-0973-14D0-7983-37085AD46C60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4. Netflix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데이터를 이용한 영화 추천시스템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A86317F2-C995-62CF-1E4D-9A7C2840A97C}"/>
              </a:ext>
            </a:extLst>
          </p:cNvPr>
          <p:cNvSpPr txBox="1"/>
          <p:nvPr/>
        </p:nvSpPr>
        <p:spPr>
          <a:xfrm>
            <a:off x="5699352" y="1870206"/>
            <a:ext cx="297898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NetworkX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TF-IDF + cosine similarity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Adamic/Adar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B73AB0-8F80-AFD5-4C6C-9DAB2C0BB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63" y="1157150"/>
            <a:ext cx="3790950" cy="3790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448E3E-512C-EB55-20A5-BC6E39070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24" y="1408819"/>
            <a:ext cx="1632480" cy="363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88FC14-C684-B9E1-E1B1-1E15A72F2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167124"/>
            <a:ext cx="4192117" cy="773930"/>
          </a:xfrm>
          <a:prstGeom prst="rect">
            <a:avLst/>
          </a:prstGeom>
        </p:spPr>
      </p:pic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0B9B79A6-7083-2C43-CE25-439645A3F038}"/>
              </a:ext>
            </a:extLst>
          </p:cNvPr>
          <p:cNvSpPr txBox="1"/>
          <p:nvPr/>
        </p:nvSpPr>
        <p:spPr>
          <a:xfrm>
            <a:off x="4632553" y="4005659"/>
            <a:ext cx="419211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두 노드가 얼마나 많은 공통된 이웃을 공유하는지를 반영하면서</a:t>
            </a:r>
            <a:r>
              <a:rPr lang="en-US" altLang="ko-KR" dirty="0"/>
              <a:t>, </a:t>
            </a:r>
            <a:r>
              <a:rPr lang="ko-KR" altLang="en-US" dirty="0"/>
              <a:t>이 이웃들이 희소하게 연결될수록 유사도를 더 높게 평가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64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2C62247-930C-7F7F-AC16-376FA1AE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4B10127-781A-D9EC-5A79-C5D2EEB5737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4D2531DB-ABB5-3BB4-82E5-F89F13B4EC8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85A5B2E-32D8-E9F5-3933-F5CEDCDDBF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8716174-F72E-632F-A8AF-F0E22F8D7A01}"/>
              </a:ext>
            </a:extLst>
          </p:cNvPr>
          <p:cNvSpPr txBox="1"/>
          <p:nvPr/>
        </p:nvSpPr>
        <p:spPr>
          <a:xfrm>
            <a:off x="2480692" y="2302460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감사합니다</a:t>
            </a:r>
            <a:r>
              <a:rPr lang="en-US" altLang="ko-KR" sz="24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38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3447879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423647" y="1584420"/>
            <a:ext cx="338247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스터디원 1 : </a:t>
            </a:r>
            <a:r>
              <a:rPr lang="ko-KR" altLang="en-US" dirty="0">
                <a:latin typeface="+mj-ea"/>
                <a:ea typeface="+mj-ea"/>
              </a:rPr>
              <a:t>산업보안학과 남궁규민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스터디원 2 :</a:t>
            </a:r>
            <a:r>
              <a:rPr lang="en-US" altLang="ko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응용통계학과 </a:t>
            </a:r>
            <a:r>
              <a:rPr lang="ko-KR" altLang="en-US" dirty="0" err="1">
                <a:latin typeface="+mj-ea"/>
                <a:ea typeface="+mj-ea"/>
              </a:rPr>
              <a:t>송채린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945A6-3454-0F93-C1A8-C6604DF47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688131" y="1743106"/>
            <a:ext cx="3270116" cy="2452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FDFB7A0-8C96-7A49-CFB5-65E5BC4E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FE291F4-5BC8-0999-A5F0-2A47B49C1AB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045D0296-3069-C3C9-9FA0-B111233E69D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CF066ED-667B-17D6-9F8A-A8ACB7B706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CFE05A76-9C6A-D0FA-2244-ABC38F943E5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스터디 방식</a:t>
            </a:r>
            <a:endParaRPr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21E51FD4-4A94-E7E4-F3A2-9F9D9870BA2D}"/>
              </a:ext>
            </a:extLst>
          </p:cNvPr>
          <p:cNvSpPr txBox="1"/>
          <p:nvPr/>
        </p:nvSpPr>
        <p:spPr>
          <a:xfrm>
            <a:off x="1408975" y="1055550"/>
            <a:ext cx="390694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매주 목요일 오후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시 대면 스터디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중간 이전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추천시스템 강의 수강</a:t>
            </a:r>
            <a:endParaRPr lang="en-US" altLang="ko-KR" dirty="0">
              <a:latin typeface="+mj-ea"/>
              <a:ea typeface="+mj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중간 이후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캐글</a:t>
            </a:r>
            <a:r>
              <a:rPr lang="ko-KR" altLang="en-US" dirty="0">
                <a:latin typeface="+mj-ea"/>
                <a:ea typeface="+mj-ea"/>
              </a:rPr>
              <a:t> 필사</a:t>
            </a:r>
            <a:r>
              <a:rPr lang="en-US" altLang="ko-KR" dirty="0">
                <a:latin typeface="+mj-ea"/>
                <a:ea typeface="+mj-ea"/>
              </a:rPr>
              <a:t>+(</a:t>
            </a:r>
            <a:r>
              <a:rPr lang="ko-KR" altLang="en-US" dirty="0">
                <a:latin typeface="+mj-ea"/>
                <a:ea typeface="+mj-ea"/>
              </a:rPr>
              <a:t>프로젝트 계획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984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1DD5A24-E08D-0318-D940-FDAF339EF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F65F80C-6A06-918D-E1AC-6A2063E9E0A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0D33CF05-F5BD-A760-D1C8-4F5782E3F19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0F986A8-FE61-2041-06F5-F3D6C31D95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6950E5A6-7DAA-D91A-1877-D700B5B785C3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1. Learning Equality – Curriculum Recommendations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AF032702-E116-76D2-2478-E9F5F2DC72F0}"/>
              </a:ext>
            </a:extLst>
          </p:cNvPr>
          <p:cNvSpPr txBox="1"/>
          <p:nvPr/>
        </p:nvSpPr>
        <p:spPr>
          <a:xfrm>
            <a:off x="1408975" y="4041992"/>
            <a:ext cx="737933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교육 콘텐츠를 특정 커리큘럼 주제에 효과적으로 매칭하기 위한 커리큘럼 추천 시스템 구축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C6A94-DD07-C1A3-F9D0-51ACB77A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263" y="1199873"/>
            <a:ext cx="5610386" cy="24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2A8CFFE-6709-D3B6-6368-D75126EB7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6BAA256-4FC7-66E8-115D-DAEB6A6A03F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8EB0DD48-5C52-8FB5-2DD8-63D66D7CC4A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65CA48DA-5C49-EAD3-AB90-0F549060E1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5FACF92B-D4D6-E54B-73AC-2AB116E86511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1. Learning Equality – Curriculum Recommendations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20476E48-AF9B-2361-6262-0CA22DF93104}"/>
              </a:ext>
            </a:extLst>
          </p:cNvPr>
          <p:cNvSpPr txBox="1"/>
          <p:nvPr/>
        </p:nvSpPr>
        <p:spPr>
          <a:xfrm>
            <a:off x="1476711" y="1113976"/>
            <a:ext cx="49404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Content-based filtering: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cosine similarity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C6303-954E-0722-F1CA-E8D8135D0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4531" y="3223619"/>
            <a:ext cx="4094928" cy="1372559"/>
          </a:xfrm>
          <a:prstGeom prst="rect">
            <a:avLst/>
          </a:prstGeom>
        </p:spPr>
      </p:pic>
      <p:pic>
        <p:nvPicPr>
          <p:cNvPr id="6" name="Picture 2" descr="자연어처리 - 문서에서 핵심 단어를 찾는 TF-IDF 알고리즘">
            <a:extLst>
              <a:ext uri="{FF2B5EF4-FFF2-40B4-BE49-F238E27FC236}">
                <a16:creationId xmlns:a16="http://schemas.microsoft.com/office/drawing/2014/main" id="{0F350035-5B29-312A-A1DC-5D14305B0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41"/>
          <a:stretch/>
        </p:blipFill>
        <p:spPr bwMode="auto">
          <a:xfrm>
            <a:off x="1476711" y="1644459"/>
            <a:ext cx="3218037" cy="6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FFDE0-6005-19B1-38D8-6936C0845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145" y="1514055"/>
            <a:ext cx="3435184" cy="88710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8008C94A-B055-46B2-B993-2A237D95B4F8}"/>
              </a:ext>
            </a:extLst>
          </p:cNvPr>
          <p:cNvSpPr txBox="1"/>
          <p:nvPr/>
        </p:nvSpPr>
        <p:spPr>
          <a:xfrm>
            <a:off x="1476711" y="2694345"/>
            <a:ext cx="3803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Collaborative filtering: SVD</a:t>
            </a:r>
          </a:p>
        </p:txBody>
      </p:sp>
    </p:spTree>
    <p:extLst>
      <p:ext uri="{BB962C8B-B14F-4D97-AF65-F5344CB8AC3E}">
        <p14:creationId xmlns:p14="http://schemas.microsoft.com/office/powerpoint/2010/main" val="197594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B423373-99BF-4F22-A24A-719078A44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3F3A9EC-1BDB-EC6C-2BCC-E5BD0CB69CB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D95E1D6E-FDC6-0666-6BB4-8A3CF04D738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3DA1227-261E-7ECD-52DE-09EDEFF60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E5B01ED6-3CF1-17A7-B118-D54E6695393C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웹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기사 추천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05266BC6-6A21-1524-FED3-7FF37413DEFC}"/>
              </a:ext>
            </a:extLst>
          </p:cNvPr>
          <p:cNvSpPr txBox="1"/>
          <p:nvPr/>
        </p:nvSpPr>
        <p:spPr>
          <a:xfrm>
            <a:off x="1408975" y="4365778"/>
            <a:ext cx="737933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웹 기사 조회 로그 데이터를 활용해 기사를 추천하는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알고리즘 개발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ABC0AD-5554-B182-5E6E-3EB899CA0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42" y="1115805"/>
            <a:ext cx="6083084" cy="29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8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B0B471C-4811-FAB1-7640-0255E8BD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E1B9E7E-6BDD-F902-0E3A-5DA60ADF244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A8FCC308-04EE-F033-6DB8-5885A4E59D4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1DB3E8D-047E-7DE3-B7DF-1412963603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B80956ED-8520-D319-9F64-F87DF5F4E3C4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웹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기사 추천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E1C492-7692-0FE1-D7F6-D2EB0CCFB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417" y="1249362"/>
            <a:ext cx="6286500" cy="1171575"/>
          </a:xfrm>
          <a:prstGeom prst="rect">
            <a:avLst/>
          </a:prstGeom>
        </p:spPr>
      </p:pic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CFFE316E-BCA9-C00D-D4A2-C9C51A1E553F}"/>
              </a:ext>
            </a:extLst>
          </p:cNvPr>
          <p:cNvSpPr txBox="1"/>
          <p:nvPr/>
        </p:nvSpPr>
        <p:spPr>
          <a:xfrm>
            <a:off x="1582015" y="2535767"/>
            <a:ext cx="653653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dirty="0"/>
              <a:t>아이템 벡터화 </a:t>
            </a:r>
            <a:r>
              <a:rPr lang="en-US" altLang="ko-KR" dirty="0"/>
              <a:t>; BM25</a:t>
            </a:r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핵심 아이디어</a:t>
            </a:r>
            <a:r>
              <a:rPr lang="en-US" altLang="ko-KR" b="1" dirty="0"/>
              <a:t>]</a:t>
            </a:r>
          </a:p>
          <a:p>
            <a:endParaRPr lang="en-US" altLang="ko-KR" b="1" dirty="0"/>
          </a:p>
          <a:p>
            <a:r>
              <a:rPr lang="en-US" altLang="ko-KR" dirty="0"/>
              <a:t>1. </a:t>
            </a:r>
            <a:r>
              <a:rPr lang="ko-KR" altLang="en-US" dirty="0"/>
              <a:t>한 유저가 </a:t>
            </a:r>
            <a:r>
              <a:rPr lang="en-US" altLang="ko-KR" dirty="0"/>
              <a:t>A</a:t>
            </a:r>
            <a:r>
              <a:rPr lang="ko-KR" altLang="en-US" dirty="0"/>
              <a:t>라는 기사를 </a:t>
            </a:r>
            <a:r>
              <a:rPr lang="en-US" altLang="ko-KR" dirty="0"/>
              <a:t>1</a:t>
            </a:r>
            <a:r>
              <a:rPr lang="ko-KR" altLang="en-US" dirty="0"/>
              <a:t>번 조회한 것과 </a:t>
            </a:r>
            <a:r>
              <a:rPr lang="en-US" altLang="ko-KR" dirty="0"/>
              <a:t>3</a:t>
            </a:r>
            <a:r>
              <a:rPr lang="ko-KR" altLang="en-US" dirty="0"/>
              <a:t>번 조회한 것은 중요도 차이가 분명하지만</a:t>
            </a:r>
            <a:r>
              <a:rPr lang="en-US" altLang="ko-KR" dirty="0"/>
              <a:t>, </a:t>
            </a:r>
            <a:r>
              <a:rPr lang="en-US" altLang="ko-KR" u="sng" dirty="0"/>
              <a:t>100</a:t>
            </a:r>
            <a:r>
              <a:rPr lang="ko-KR" altLang="en-US" u="sng" dirty="0"/>
              <a:t>번 조회했다고 해서 중요도가 </a:t>
            </a:r>
            <a:r>
              <a:rPr lang="en-US" altLang="ko-KR" u="sng" dirty="0"/>
              <a:t>100</a:t>
            </a:r>
            <a:r>
              <a:rPr lang="ko-KR" altLang="en-US" u="sng" dirty="0"/>
              <a:t>배로 증가하지는 않는 것</a:t>
            </a:r>
            <a:r>
              <a:rPr lang="ko-KR" altLang="en-US" dirty="0"/>
              <a:t>  </a:t>
            </a:r>
            <a:r>
              <a:rPr lang="en-US" altLang="ko-KR" b="1" dirty="0"/>
              <a:t>(K1)</a:t>
            </a:r>
          </a:p>
          <a:p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유저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개의 기사를 조회했고</a:t>
            </a:r>
            <a:r>
              <a:rPr lang="en-US" altLang="ko-KR" dirty="0"/>
              <a:t>, </a:t>
            </a:r>
            <a:r>
              <a:rPr lang="ko-KR" altLang="en-US" dirty="0"/>
              <a:t>유저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개의 기사를 조회했다면</a:t>
            </a:r>
            <a:r>
              <a:rPr lang="en-US" altLang="ko-KR" dirty="0"/>
              <a:t>, </a:t>
            </a:r>
            <a:r>
              <a:rPr lang="ko-KR" altLang="en-US" u="sng" dirty="0"/>
              <a:t>유저 </a:t>
            </a:r>
            <a:r>
              <a:rPr lang="en-US" altLang="ko-KR" u="sng" dirty="0"/>
              <a:t>B</a:t>
            </a:r>
            <a:r>
              <a:rPr lang="ko-KR" altLang="en-US" u="sng" dirty="0"/>
              <a:t>가 본 각 기사의 중요도는 유저 </a:t>
            </a:r>
            <a:r>
              <a:rPr lang="en-US" altLang="ko-KR" u="sng" dirty="0"/>
              <a:t>A</a:t>
            </a:r>
            <a:r>
              <a:rPr lang="ko-KR" altLang="en-US" u="sng" dirty="0"/>
              <a:t>보다 낮다고 간주</a:t>
            </a:r>
            <a:r>
              <a:rPr lang="ko-KR" altLang="en-US" dirty="0"/>
              <a:t>할 수 있는 것</a:t>
            </a:r>
            <a:r>
              <a:rPr lang="ko-KR" altLang="en-US" b="1" dirty="0"/>
              <a:t> </a:t>
            </a:r>
            <a:r>
              <a:rPr lang="en-US" altLang="ko-KR" b="1" dirty="0"/>
              <a:t>(B)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96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A480E35-EBEE-67FF-AF89-B93B37B1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FA79A8B-5406-D48F-FA3D-2144A0363EE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A7591137-689B-15B0-8B25-7F29A7660519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80BCC9B-936E-499F-7AD3-FC9949FB86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61452FA9-8A54-AEB0-DA08-048E93DA480E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웹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기사 추천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E997A507-F416-2AEA-9D82-64263D051BE9}"/>
              </a:ext>
            </a:extLst>
          </p:cNvPr>
          <p:cNvSpPr txBox="1"/>
          <p:nvPr/>
        </p:nvSpPr>
        <p:spPr>
          <a:xfrm>
            <a:off x="1506795" y="1124960"/>
            <a:ext cx="49404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Content-based filtering: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cosine similarity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A765D-54CE-F3D8-F5E6-8344EEF1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24"/>
          <a:stretch/>
        </p:blipFill>
        <p:spPr>
          <a:xfrm>
            <a:off x="1652599" y="1711466"/>
            <a:ext cx="3435184" cy="860284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3B18E232-37A4-970B-1C1A-24748E6C284E}"/>
              </a:ext>
            </a:extLst>
          </p:cNvPr>
          <p:cNvSpPr txBox="1"/>
          <p:nvPr/>
        </p:nvSpPr>
        <p:spPr>
          <a:xfrm>
            <a:off x="1506795" y="2758177"/>
            <a:ext cx="71931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Collaborative filtering: Logistic Matrix Factorization (LMF)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/>
              <a:t>LMF</a:t>
            </a:r>
            <a:r>
              <a:rPr lang="ko-KR" altLang="en-US" dirty="0"/>
              <a:t>는 로지스틱 회귀와 유사한 방식으로</a:t>
            </a:r>
            <a:r>
              <a:rPr lang="en-US" altLang="ko-KR" dirty="0"/>
              <a:t>, </a:t>
            </a:r>
            <a:r>
              <a:rPr lang="ko-KR" altLang="en-US" dirty="0"/>
              <a:t>유저와 아이템 간 이진 상호작용을 </a:t>
            </a:r>
            <a:endParaRPr lang="en-US" altLang="ko-KR" dirty="0"/>
          </a:p>
          <a:p>
            <a:pPr lvl="1"/>
            <a:r>
              <a:rPr lang="ko-KR" altLang="en-US" dirty="0"/>
              <a:t>확률로 모델링 → 유저가 특정 아이템을 선호할 확률을 예측 </a:t>
            </a:r>
            <a:r>
              <a:rPr lang="en-US" altLang="ko-KR" dirty="0"/>
              <a:t>*</a:t>
            </a:r>
            <a:r>
              <a:rPr lang="ko-KR" altLang="en-US" u="sng" dirty="0" err="1"/>
              <a:t>부정샘플링</a:t>
            </a:r>
            <a:endParaRPr lang="en-US" altLang="ko-KR" u="sng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0BF099-DEF5-04B7-FFEB-75FD0B1A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221" y="3991014"/>
            <a:ext cx="5947558" cy="6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6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32727FA-B5A5-5040-893B-5F8114E8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6C71525-4408-A6AE-F44F-C8682F8E2D1F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FCA36663-BBF3-6028-BF15-75DEDFC6140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BE0555D-6CC2-E6EE-68FA-5856D81046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637EEC29-7375-6E96-7533-81015B3E2616}"/>
              </a:ext>
            </a:extLst>
          </p:cNvPr>
          <p:cNvSpPr txBox="1"/>
          <p:nvPr/>
        </p:nvSpPr>
        <p:spPr>
          <a:xfrm>
            <a:off x="1408975" y="306875"/>
            <a:ext cx="688261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웹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기사 추천 </a:t>
            </a:r>
            <a:r>
              <a:rPr lang="en-US" altLang="ko-KR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AI 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경진대회</a:t>
            </a:r>
            <a:endParaRPr lang="en-US" altLang="ko-KR" sz="20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5AC3B406-9853-F7D3-BA36-015EC09C9EE9}"/>
              </a:ext>
            </a:extLst>
          </p:cNvPr>
          <p:cNvSpPr txBox="1"/>
          <p:nvPr/>
        </p:nvSpPr>
        <p:spPr>
          <a:xfrm>
            <a:off x="1534250" y="1091938"/>
            <a:ext cx="576607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Embarrassingly Shallow Autoencoders for Sparse Data (</a:t>
            </a:r>
            <a:r>
              <a:rPr lang="en-US" altLang="ko-KR" dirty="0">
                <a:latin typeface="+mj-ea"/>
                <a:ea typeface="+mj-ea"/>
              </a:rPr>
              <a:t>EASE)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77BBB3EB-EA25-9FEC-9D60-8CAA9F405E92}"/>
              </a:ext>
            </a:extLst>
          </p:cNvPr>
          <p:cNvSpPr txBox="1"/>
          <p:nvPr/>
        </p:nvSpPr>
        <p:spPr>
          <a:xfrm>
            <a:off x="1534250" y="3769860"/>
            <a:ext cx="604169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dirty="0"/>
              <a:t>1. Hidden layer</a:t>
            </a:r>
            <a:r>
              <a:rPr lang="ko-KR" altLang="en-US" dirty="0"/>
              <a:t>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목적함수가 </a:t>
            </a:r>
            <a:r>
              <a:rPr lang="en-US" altLang="ko-KR" dirty="0"/>
              <a:t>closed form solution</a:t>
            </a:r>
            <a:r>
              <a:rPr lang="ko-KR" altLang="en-US" dirty="0"/>
              <a:t>이다</a:t>
            </a:r>
            <a:r>
              <a:rPr lang="en-US" altLang="ko-KR" dirty="0"/>
              <a:t>. → </a:t>
            </a:r>
            <a:r>
              <a:rPr lang="ko-KR" altLang="en-US" dirty="0"/>
              <a:t>빠르고 간단한 구현 가능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학습 파라미터의 대각 성분이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06C2A-60F5-E911-062E-6DA042AB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12" y="1428471"/>
            <a:ext cx="6200775" cy="790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E0F1B-E0C3-E768-A7ED-54B6753F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233" y="2248826"/>
            <a:ext cx="3341368" cy="1278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37B2D-2172-E366-F27D-9780291FE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016" y="2646254"/>
            <a:ext cx="2425171" cy="4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82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360</Words>
  <Application>Microsoft Office PowerPoint</Application>
  <PresentationFormat>화면 슬라이드 쇼(16:9)</PresentationFormat>
  <Paragraphs>51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나눔고딕</vt:lpstr>
      <vt:lpstr>맑은 고딕</vt:lpstr>
      <vt:lpstr>Arial</vt:lpstr>
      <vt:lpstr>Roboto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조효원</dc:creator>
  <cp:lastModifiedBy>규민 남궁</cp:lastModifiedBy>
  <cp:revision>37</cp:revision>
  <dcterms:modified xsi:type="dcterms:W3CDTF">2024-11-16T17:43:09Z</dcterms:modified>
</cp:coreProperties>
</file>